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0" r:id="rId1"/>
  </p:sldMasterIdLst>
  <p:notesMasterIdLst>
    <p:notesMasterId r:id="rId17"/>
  </p:notesMasterIdLst>
  <p:sldIdLst>
    <p:sldId id="394" r:id="rId2"/>
    <p:sldId id="421" r:id="rId3"/>
    <p:sldId id="398" r:id="rId4"/>
    <p:sldId id="399" r:id="rId5"/>
    <p:sldId id="408" r:id="rId6"/>
    <p:sldId id="418" r:id="rId7"/>
    <p:sldId id="400" r:id="rId8"/>
    <p:sldId id="420" r:id="rId9"/>
    <p:sldId id="415" r:id="rId10"/>
    <p:sldId id="427" r:id="rId11"/>
    <p:sldId id="422" r:id="rId12"/>
    <p:sldId id="426" r:id="rId13"/>
    <p:sldId id="424" r:id="rId14"/>
    <p:sldId id="417" r:id="rId15"/>
    <p:sldId id="406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7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7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7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7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3333CC"/>
    <a:srgbClr val="CC0099"/>
    <a:srgbClr val="FF6600"/>
    <a:srgbClr val="FF9900"/>
    <a:srgbClr val="FF0000"/>
    <a:srgbClr val="8D3380"/>
    <a:srgbClr val="0000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63" autoAdjust="0"/>
    <p:restoredTop sz="98934" autoAdjust="0"/>
  </p:normalViewPr>
  <p:slideViewPr>
    <p:cSldViewPr>
      <p:cViewPr varScale="1">
        <p:scale>
          <a:sx n="72" d="100"/>
          <a:sy n="72" d="100"/>
        </p:scale>
        <p:origin x="154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7066D37-4A8D-45E5-A46C-078B5493B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31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CF15779B-004B-4E4A-A2DE-D5CD8E8B0948}" type="slidenum">
              <a:rPr lang="en-US" smtClean="0">
                <a:latin typeface=".VnTime" pitchFamily="34" charset="0"/>
              </a:rPr>
              <a:pPr eaLnBrk="1" hangingPunct="1">
                <a:defRPr/>
              </a:pPr>
              <a:t>1</a:t>
            </a:fld>
            <a:endParaRPr lang="en-US">
              <a:latin typeface=".VnTime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92E9A-4AB7-4D64-B89F-FE8405BAF3EF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56E8C-2522-48DC-9F18-72DD9C48D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3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49D81-6092-49C4-8757-F45080789DE0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F4D0A-7E2A-4780-B05D-01084C762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1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BAC69-41A1-479F-94C0-D3D1407B7949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16E46-C3DC-46AE-97AE-2840CF7F2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2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588C3-6EB8-42D2-84C2-29DA7C91ADD1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11319-3D23-4DBC-AEB9-72E0BB679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0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39BBD-54DB-45B5-B927-42FAE119EEA1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4BEFD-36B9-42E3-B7F7-8303FA821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3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5754A-EE28-42E7-A5F9-A58F2E207BB0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148DE-D675-4747-B780-E113BA4E4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66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CF32A-4E54-4F33-B1D0-F6A7BC87BCD7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5BEAD-7575-4B64-B27A-657CFA67E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9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C3C3A-0A86-4F5F-A317-FAF50D77F65D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BD8F2-C0A6-449F-B00F-D74096E5A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50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774FA-C812-443D-8729-EDADA4942E57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8A580-F6D1-4EEA-B8B0-A97CF9DD5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9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C9C05-E018-49F1-AED3-40621547BD2F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8AC7B-31A5-417E-A1C5-EB4C2F885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89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05D93-38A4-41D3-8D04-ED30B6B190F7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656F4-2B77-4414-B524-6B2AAA7D8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68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232F15A-6985-4CEA-845C-C5722192A5D0}" type="datetime1">
              <a:rPr lang="en-US"/>
              <a:pPr>
                <a:defRPr/>
              </a:pPr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C489C3-68FD-4AD9-80C1-5DD1F899F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1" r:id="rId1"/>
    <p:sldLayoutId id="2147484032" r:id="rId2"/>
    <p:sldLayoutId id="2147484033" r:id="rId3"/>
    <p:sldLayoutId id="2147484034" r:id="rId4"/>
    <p:sldLayoutId id="2147484035" r:id="rId5"/>
    <p:sldLayoutId id="2147484036" r:id="rId6"/>
    <p:sldLayoutId id="2147484037" r:id="rId7"/>
    <p:sldLayoutId id="2147484038" r:id="rId8"/>
    <p:sldLayoutId id="2147484039" r:id="rId9"/>
    <p:sldLayoutId id="2147484040" r:id="rId10"/>
    <p:sldLayoutId id="2147484041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cid:959DE17D-E3DD-4B8C-B5D6-F87E720A273B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7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6.png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2.png"/><Relationship Id="rId11" Type="http://schemas.openxmlformats.org/officeDocument/2006/relationships/image" Target="../media/image15.png"/><Relationship Id="rId10" Type="http://schemas.openxmlformats.org/officeDocument/2006/relationships/image" Target="../media/image14.png"/><Relationship Id="rId4" Type="http://schemas.openxmlformats.org/officeDocument/2006/relationships/image" Target="../media/image8.wmf"/><Relationship Id="rId9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eart16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562600"/>
            <a:ext cx="1447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MATH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181600"/>
            <a:ext cx="2057400" cy="139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2133600" y="5710535"/>
            <a:ext cx="5715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i="1" u="sng" err="1">
                <a:latin typeface="Times New Roman" pitchFamily="18" charset="0"/>
              </a:rPr>
              <a:t>Giáo</a:t>
            </a:r>
            <a:r>
              <a:rPr lang="en-US" sz="2400" b="1" i="1" u="sng">
                <a:latin typeface="Times New Roman" pitchFamily="18" charset="0"/>
              </a:rPr>
              <a:t> </a:t>
            </a:r>
            <a:r>
              <a:rPr lang="en-US" sz="2400" b="1" i="1" u="sng" err="1">
                <a:latin typeface="Times New Roman" pitchFamily="18" charset="0"/>
              </a:rPr>
              <a:t>viên</a:t>
            </a:r>
            <a:r>
              <a:rPr lang="en-US" sz="2400" b="1">
                <a:latin typeface="Times New Roman" pitchFamily="18" charset="0"/>
              </a:rPr>
              <a:t>: VÕ THÀNH PHÁT</a:t>
            </a:r>
          </a:p>
        </p:txBody>
      </p:sp>
      <p:pic>
        <p:nvPicPr>
          <p:cNvPr id="2054" name="Picture 9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" y="86023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0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729538" y="54848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1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32544" y="5476081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2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36682" y="89363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3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4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8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5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6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8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7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8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8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19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20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8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21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2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8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Picture 23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9" name="Picture 24" descr="Magnolia-01-jun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62769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32631" y="1143000"/>
            <a:ext cx="7954169" cy="160020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452274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kern="1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NHIỆT LIỆT CHÀO MỪNG</a:t>
            </a:r>
            <a:endParaRPr lang="en-US" sz="54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3530" y="2133600"/>
            <a:ext cx="8885081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Quý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Thầy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Cô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giáo</a:t>
            </a:r>
            <a:endParaRPr lang="en-US" sz="40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66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và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các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em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học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sinh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đến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với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tiết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học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Hình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học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lớp</a:t>
            </a:r>
            <a:r>
              <a:rPr lang="en-US" sz="4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1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1"/>
      <p:bldP spid="2052" grpId="2"/>
      <p:bldP spid="2" grpId="1"/>
      <p:bldP spid="2" grpId="2"/>
      <p:bldP spid="3" grpId="0"/>
      <p:bldP spid="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78" y="123896"/>
            <a:ext cx="7526622" cy="4829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87638" y="5294293"/>
            <a:ext cx="75488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Viện bảo tàng nghệ thuật và lịch sử Louvre</a:t>
            </a:r>
          </a:p>
          <a:p>
            <a:pPr algn="ctr"/>
            <a:r>
              <a:rPr lang="en-US" sz="2800" b="1">
                <a:solidFill>
                  <a:srgbClr val="0000FF"/>
                </a:solidFill>
              </a:rPr>
              <a:t>(Quận 1, thành phố Paris, Pháp)</a:t>
            </a:r>
          </a:p>
        </p:txBody>
      </p:sp>
    </p:spTree>
    <p:extLst>
      <p:ext uri="{BB962C8B-B14F-4D97-AF65-F5344CB8AC3E}">
        <p14:creationId xmlns:p14="http://schemas.microsoft.com/office/powerpoint/2010/main" val="1997340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8143"/>
            <a:ext cx="3988594" cy="5715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3614" y="5827693"/>
            <a:ext cx="41569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Phòng thí nghiệm Leap</a:t>
            </a:r>
          </a:p>
          <a:p>
            <a:pPr algn="ctr"/>
            <a:r>
              <a:rPr lang="en-US" sz="2800" b="1">
                <a:solidFill>
                  <a:srgbClr val="0000FF"/>
                </a:solidFill>
              </a:rPr>
              <a:t>(Mexico)</a:t>
            </a:r>
          </a:p>
        </p:txBody>
      </p:sp>
    </p:spTree>
    <p:extLst>
      <p:ext uri="{BB962C8B-B14F-4D97-AF65-F5344CB8AC3E}">
        <p14:creationId xmlns:p14="http://schemas.microsoft.com/office/powerpoint/2010/main" val="967699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51928" y="5675293"/>
            <a:ext cx="38202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Tháp nghệ thuật Mito</a:t>
            </a:r>
          </a:p>
          <a:p>
            <a:pPr algn="ctr"/>
            <a:r>
              <a:rPr lang="en-US" sz="2800" b="1">
                <a:solidFill>
                  <a:srgbClr val="0000FF"/>
                </a:solidFill>
              </a:rPr>
              <a:t>(Mito, Nhật Bản)</a:t>
            </a:r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8839200" y="6553200"/>
            <a:ext cx="304800" cy="304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m_-5982786978413669991959DE17D-E3DD-4B8C-B5D6-F87E720A273B" descr="cid:959DE17D-E3DD-4B8C-B5D6-F87E720A273B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73541"/>
            <a:ext cx="3657600" cy="54112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9525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76200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39/124 sgk</a:t>
            </a:r>
            <a:r>
              <a:rPr lang="en-US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 mỗi hình sau có các tam giác vuông nào bằng nhau?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665315"/>
            <a:ext cx="2438400" cy="26527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1219200"/>
            <a:ext cx="2590800" cy="217220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4114800"/>
            <a:ext cx="2981550" cy="23556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400" y="3551486"/>
            <a:ext cx="3467751" cy="29928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28700" y="4124980"/>
            <a:ext cx="140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80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38350" y="5957400"/>
            <a:ext cx="140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94278" y="3327090"/>
            <a:ext cx="140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5902827"/>
            <a:ext cx="140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80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161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3000" t="3000" r="3000" b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87633" y="6469173"/>
            <a:ext cx="2362200" cy="15613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583544" y="380180"/>
            <a:ext cx="22076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DẶN DÒ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1143000"/>
            <a:ext cx="81142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>
                <a:solidFill>
                  <a:srgbClr val="0000FF"/>
                </a:solidFill>
              </a:rPr>
              <a:t>- Học thuộc các tr</a:t>
            </a:r>
            <a:r>
              <a:rPr lang="vi-VN" sz="4000">
                <a:solidFill>
                  <a:srgbClr val="0000FF"/>
                </a:solidFill>
              </a:rPr>
              <a:t>ường</a:t>
            </a:r>
            <a:r>
              <a:rPr lang="en-US" sz="4000">
                <a:solidFill>
                  <a:srgbClr val="0000FF"/>
                </a:solidFill>
              </a:rPr>
              <a:t> hợp bằng nhau của tam giác và hệ quả.</a:t>
            </a:r>
          </a:p>
          <a:p>
            <a:pPr algn="just">
              <a:lnSpc>
                <a:spcPct val="150000"/>
              </a:lnSpc>
            </a:pPr>
            <a:r>
              <a:rPr lang="en-US" sz="4000">
                <a:solidFill>
                  <a:srgbClr val="0000FF"/>
                </a:solidFill>
              </a:rPr>
              <a:t>- Hoàn thành bài tập.</a:t>
            </a:r>
          </a:p>
          <a:p>
            <a:pPr algn="just">
              <a:lnSpc>
                <a:spcPct val="150000"/>
              </a:lnSpc>
            </a:pPr>
            <a:r>
              <a:rPr lang="en-US" sz="4000">
                <a:solidFill>
                  <a:srgbClr val="0000FF"/>
                </a:solidFill>
              </a:rPr>
              <a:t>- Làm bài tập 36/123 và 39/124.</a:t>
            </a:r>
          </a:p>
        </p:txBody>
      </p:sp>
    </p:spTree>
    <p:extLst>
      <p:ext uri="{BB962C8B-B14F-4D97-AF65-F5344CB8AC3E}">
        <p14:creationId xmlns:p14="http://schemas.microsoft.com/office/powerpoint/2010/main" val="3417340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2286000"/>
            <a:ext cx="9144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6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 chào quý Thầy Cô!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91440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2286000"/>
            <a:ext cx="9144000" cy="95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4846320" cy="1143000"/>
          </a:xfrm>
        </p:spPr>
        <p:txBody>
          <a:bodyPr/>
          <a:lstStyle/>
          <a:p>
            <a:r>
              <a:rPr lang="en-US" sz="5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Cooper" pitchFamily="2" charset="0"/>
              </a:rPr>
              <a:t>KHÔÛI ÑOÄNG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762000"/>
            <a:ext cx="8305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US" sz="3400" b="1">
                <a:solidFill>
                  <a:srgbClr val="008000"/>
                </a:solidFill>
              </a:rPr>
              <a:t>- Đội A gồm nhóm 1 và 2; Đội B gồm nhóm 3 và 4.</a:t>
            </a:r>
          </a:p>
          <a:p>
            <a:pPr algn="just"/>
            <a:r>
              <a:rPr lang="en-US" sz="3400" b="1">
                <a:solidFill>
                  <a:srgbClr val="008000"/>
                </a:solidFill>
              </a:rPr>
              <a:t>- Mỗi đội lần lượt cử 1 bạn lên tìm và đặt 1 cặp tam giác bằng nhau theo đúng trường hợp.</a:t>
            </a:r>
          </a:p>
          <a:p>
            <a:pPr algn="just"/>
            <a:r>
              <a:rPr lang="en-US" sz="3400" b="1">
                <a:solidFill>
                  <a:srgbClr val="008000"/>
                </a:solidFill>
              </a:rPr>
              <a:t>- Đội thắng cuộc là đội thực hiện đúng và nhanh nhất.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2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itle 1"/>
          <p:cNvSpPr txBox="1">
            <a:spLocks/>
          </p:cNvSpPr>
          <p:nvPr/>
        </p:nvSpPr>
        <p:spPr bwMode="auto">
          <a:xfrm>
            <a:off x="381000" y="1447800"/>
            <a:ext cx="82296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b="1" i="1" u="sng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Tiết 33</a:t>
            </a:r>
            <a:r>
              <a:rPr lang="en-US" sz="54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6000" b="1">
              <a:solidFill>
                <a:srgbClr val="FF0000"/>
              </a:solidFill>
              <a:latin typeface="VNI-Hobo" pitchFamily="2" charset="0"/>
              <a:cs typeface="Times New Roman" pitchFamily="18" charset="0"/>
            </a:endParaRPr>
          </a:p>
          <a:p>
            <a:pPr algn="ctr" eaLnBrk="1" hangingPunct="1"/>
            <a:endParaRPr lang="en-US" sz="3000" b="1">
              <a:solidFill>
                <a:srgbClr val="FF0000"/>
              </a:solidFill>
              <a:latin typeface="VNI-Hobo" pitchFamily="2" charset="0"/>
              <a:cs typeface="Times New Roman" pitchFamily="18" charset="0"/>
            </a:endParaRPr>
          </a:p>
          <a:p>
            <a:pPr algn="ctr" eaLnBrk="1" hangingPunct="1"/>
            <a:r>
              <a:rPr lang="en-US" sz="6000" b="1">
                <a:solidFill>
                  <a:srgbClr val="FF0000"/>
                </a:solidFill>
                <a:latin typeface="VNI-Hobo" pitchFamily="2" charset="0"/>
                <a:cs typeface="Times New Roman" pitchFamily="18" charset="0"/>
              </a:rPr>
              <a:t>LUYEÄN TAÄP</a:t>
            </a:r>
          </a:p>
          <a:p>
            <a:pPr algn="ctr" eaLnBrk="1" hangingPunct="1"/>
            <a:r>
              <a:rPr lang="en-US" sz="6000" b="1">
                <a:solidFill>
                  <a:srgbClr val="3333CC"/>
                </a:solidFill>
                <a:latin typeface="VNI-Times" pitchFamily="2" charset="0"/>
                <a:cs typeface="Times New Roman" pitchFamily="18" charset="0"/>
              </a:rPr>
              <a:t>VEÀ BA TRÖÔØNG HÔÏP BAÈNG NHAU CUÛA TAM GIAÙC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 bwMode="auto">
              <a:xfrm>
                <a:off x="152400" y="381000"/>
                <a:ext cx="8763000" cy="1752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just" eaLnBrk="1" hangingPunct="1"/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 pitchFamily="18" charset="2"/>
                  </a:rPr>
                  <a:t>Cho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  <a:sym typeface="Wingdings 3"/>
                      </a:rPr>
                      <m:t>∆</m:t>
                    </m:r>
                  </m:oMath>
                </a14:m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ABC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vuông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tại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A (AC &gt; AB).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Vẽ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tia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phân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giác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của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góc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B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cắt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AC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tại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E.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Từ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E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vẽ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ED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vuông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góc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với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BC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tại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D.</a:t>
                </a:r>
                <a:endParaRPr lang="en-US" sz="3000">
                  <a:solidFill>
                    <a:srgbClr val="0000FF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381000"/>
                <a:ext cx="8763000" cy="1752600"/>
              </a:xfrm>
              <a:prstGeom prst="rect">
                <a:avLst/>
              </a:prstGeom>
              <a:blipFill rotWithShape="1">
                <a:blip r:embed="rId2"/>
                <a:stretch>
                  <a:fillRect l="-1599" r="-1530" b="-209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1"/>
              <p:cNvSpPr txBox="1">
                <a:spLocks/>
              </p:cNvSpPr>
              <p:nvPr/>
            </p:nvSpPr>
            <p:spPr bwMode="auto">
              <a:xfrm>
                <a:off x="152400" y="2590800"/>
                <a:ext cx="8915400" cy="1600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3000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a) </a:t>
                </a:r>
                <a:r>
                  <a:rPr lang="en-US" sz="3000" i="1" u="sng" err="1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Chứng</a:t>
                </a:r>
                <a:r>
                  <a:rPr lang="en-US" sz="3000" i="1" u="sng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 </a:t>
                </a:r>
                <a:r>
                  <a:rPr lang="en-US" sz="3000" i="1" u="sng" err="1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minh</a:t>
                </a:r>
                <a:r>
                  <a:rPr lang="en-US" sz="3000" i="1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000" b="0" i="0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3000" b="0" i="0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BAE</m:t>
                    </m:r>
                  </m:oMath>
                </a14:m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000" b="0" i="0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3000" b="0" i="0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BDE</m:t>
                    </m:r>
                    <m:r>
                      <a:rPr lang="en-US" sz="3000" b="0" i="0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endParaRPr lang="en-US" sz="500">
                  <a:solidFill>
                    <a:srgbClr val="0000FF"/>
                  </a:solidFill>
                  <a:latin typeface="Times New Roman" pitchFamily="18" charset="0"/>
                  <a:ea typeface="Segoe UI" pitchFamily="34" charset="0"/>
                  <a:cs typeface="Times New Roman" pitchFamily="18" charset="0"/>
                </a:endParaRPr>
              </a:p>
              <a:p>
                <a:pPr eaLnBrk="1" hangingPunct="1"/>
                <a:endParaRPr lang="en-US" sz="500">
                  <a:solidFill>
                    <a:srgbClr val="0000FF"/>
                  </a:solidFill>
                  <a:latin typeface="Times New Roman" pitchFamily="18" charset="0"/>
                  <a:ea typeface="Segoe UI" pitchFamily="34" charset="0"/>
                  <a:cs typeface="Times New Roman" pitchFamily="18" charset="0"/>
                </a:endParaRPr>
              </a:p>
              <a:p>
                <a:pPr eaLnBrk="1" hangingPunct="1"/>
                <a:endParaRPr lang="en-US" sz="400">
                  <a:solidFill>
                    <a:srgbClr val="0000FF"/>
                  </a:solidFill>
                  <a:latin typeface="Times New Roman" pitchFamily="18" charset="0"/>
                  <a:ea typeface="Segoe UI" pitchFamily="34" charset="0"/>
                  <a:cs typeface="Times New Roman" pitchFamily="18" charset="0"/>
                </a:endParaRPr>
              </a:p>
              <a:p>
                <a:pPr eaLnBrk="1" hangingPunct="1"/>
                <a:r>
                  <a:rPr lang="en-US" sz="3000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b)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Trên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tia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 BA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lấy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điểm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 F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sao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cho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 BC = BF.</a:t>
                </a:r>
              </a:p>
              <a:p>
                <a:pPr eaLnBrk="1" hangingPunct="1"/>
                <a:r>
                  <a:rPr lang="en-US" sz="3000" i="1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    </a:t>
                </a:r>
                <a:r>
                  <a:rPr lang="en-US" sz="3000" i="1" u="sng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Chứng </a:t>
                </a:r>
                <a:r>
                  <a:rPr lang="en-US" sz="3000" i="1" u="sng" err="1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minh</a:t>
                </a:r>
                <a:r>
                  <a:rPr lang="en-US" sz="3000" i="1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: 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EF = EC.</a:t>
                </a:r>
              </a:p>
              <a:p>
                <a:pPr eaLnBrk="1" hangingPunct="1"/>
                <a:endParaRPr lang="en-US" sz="500">
                  <a:solidFill>
                    <a:srgbClr val="0000FF"/>
                  </a:solidFill>
                  <a:latin typeface="Times New Roman" pitchFamily="18" charset="0"/>
                  <a:ea typeface="Segoe UI" pitchFamily="34" charset="0"/>
                  <a:cs typeface="Times New Roman" pitchFamily="18" charset="0"/>
                </a:endParaRPr>
              </a:p>
              <a:p>
                <a:pPr eaLnBrk="1" hangingPunct="1"/>
                <a:endParaRPr lang="en-US" sz="500">
                  <a:solidFill>
                    <a:srgbClr val="FF0000"/>
                  </a:solidFill>
                  <a:latin typeface="Times New Roman" pitchFamily="18" charset="0"/>
                  <a:ea typeface="Segoe UI" pitchFamily="34" charset="0"/>
                  <a:cs typeface="Times New Roman" pitchFamily="18" charset="0"/>
                </a:endParaRPr>
              </a:p>
              <a:p>
                <a:pPr eaLnBrk="1" hangingPunct="1"/>
                <a:r>
                  <a:rPr lang="en-US" sz="3000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c) </a:t>
                </a:r>
                <a:r>
                  <a:rPr lang="en-US" sz="3000" i="1" u="sng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Chứng </a:t>
                </a:r>
                <a:r>
                  <a:rPr lang="en-US" sz="3000" i="1" u="sng" err="1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minh</a:t>
                </a:r>
                <a:r>
                  <a:rPr lang="en-US" sz="3000" i="1">
                    <a:solidFill>
                      <a:srgbClr val="008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:</a:t>
                </a:r>
                <a:r>
                  <a:rPr lang="en-US" sz="3000" i="1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Ba điểm D, E, F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hàng</a:t>
                </a:r>
                <a:r>
                  <a:rPr lang="en-US" sz="30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3000">
                  <a:solidFill>
                    <a:srgbClr val="008000"/>
                  </a:solidFill>
                  <a:latin typeface="Times New Roman" pitchFamily="18" charset="0"/>
                  <a:ea typeface="Segoe UI" pitchFamily="34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2590800"/>
                <a:ext cx="8915400" cy="1600200"/>
              </a:xfrm>
              <a:prstGeom prst="rect">
                <a:avLst/>
              </a:prstGeom>
              <a:blipFill>
                <a:blip r:embed="rId3"/>
                <a:stretch>
                  <a:fillRect l="-1572" t="-23954" b="-3079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1"/>
              <p:cNvSpPr txBox="1">
                <a:spLocks/>
              </p:cNvSpPr>
              <p:nvPr/>
            </p:nvSpPr>
            <p:spPr bwMode="auto">
              <a:xfrm>
                <a:off x="206992" y="40583"/>
                <a:ext cx="8763000" cy="1752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just" eaLnBrk="1" hangingPunct="1"/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 pitchFamily="18" charset="2"/>
                  </a:rPr>
                  <a:t>Cho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  <a:sym typeface="Wingdings 3"/>
                      </a:rPr>
                      <m:t>∆</m:t>
                    </m:r>
                  </m:oMath>
                </a14:m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ABC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vuông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tại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A (AC &gt; AB).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Vẽ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tia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phân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giác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của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góc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B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cắt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AC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tại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E.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Từ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E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vẽ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ED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vuông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góc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với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BC </a:t>
                </a:r>
                <a:r>
                  <a:rPr lang="en-US" sz="280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tại</a:t>
                </a:r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  <a:sym typeface="Wingdings 3"/>
                  </a:rPr>
                  <a:t> D.</a:t>
                </a:r>
                <a:endParaRPr lang="en-US" sz="2800">
                  <a:solidFill>
                    <a:srgbClr val="0000FF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6992" y="40583"/>
                <a:ext cx="8763000" cy="1752600"/>
              </a:xfrm>
              <a:prstGeom prst="rect">
                <a:avLst/>
              </a:prstGeom>
              <a:blipFill rotWithShape="1">
                <a:blip r:embed="rId2"/>
                <a:stretch>
                  <a:fillRect l="-1461" r="-139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itle 49"/>
              <p:cNvSpPr>
                <a:spLocks noGrp="1"/>
              </p:cNvSpPr>
              <p:nvPr>
                <p:ph type="ctrTitle"/>
              </p:nvPr>
            </p:nvSpPr>
            <p:spPr>
              <a:xfrm>
                <a:off x="2362200" y="1564583"/>
                <a:ext cx="7010400" cy="1141356"/>
              </a:xfrm>
            </p:spPr>
            <p:txBody>
              <a:bodyPr/>
              <a:lstStyle/>
              <a:p>
                <a:r>
                  <a:rPr lang="en-US" sz="280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800" i="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</a:rPr>
                      <m:t>BAE</m:t>
                    </m:r>
                  </m:oMath>
                </a14:m>
                <a:r>
                  <a:rPr lang="en-US" sz="280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 vuông và </a:t>
                </a:r>
                <a14:m>
                  <m:oMath xmlns:m="http://schemas.openxmlformats.org/officeDocument/2006/math">
                    <m:r>
                      <a:rPr lang="en-US" sz="2800" i="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</a:rPr>
                      <m:t>BDE</m:t>
                    </m:r>
                  </m:oMath>
                </a14:m>
                <a:r>
                  <a:rPr lang="en-US" sz="280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 vuông:</a:t>
                </a:r>
              </a:p>
            </p:txBody>
          </p:sp>
        </mc:Choice>
        <mc:Fallback xmlns="">
          <p:sp>
            <p:nvSpPr>
              <p:cNvPr id="50" name="Title 4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2362200" y="1564583"/>
                <a:ext cx="7010400" cy="1141356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itle 49"/>
          <p:cNvSpPr txBox="1">
            <a:spLocks/>
          </p:cNvSpPr>
          <p:nvPr/>
        </p:nvSpPr>
        <p:spPr bwMode="auto">
          <a:xfrm>
            <a:off x="3567752" y="2099627"/>
            <a:ext cx="2993409" cy="1141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800">
                <a:solidFill>
                  <a:srgbClr val="3333CC"/>
                </a:solidFill>
                <a:latin typeface=".VnArabiaH" panose="020B7200000000000000" pitchFamily="34" charset="0"/>
                <a:cs typeface="Times New Roman" pitchFamily="18" charset="0"/>
              </a:rPr>
              <a:t>• </a:t>
            </a:r>
            <a:r>
              <a:rPr lang="en-US" sz="28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BE là cạnh chung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itle 49"/>
              <p:cNvSpPr txBox="1">
                <a:spLocks/>
              </p:cNvSpPr>
              <p:nvPr/>
            </p:nvSpPr>
            <p:spPr bwMode="auto">
              <a:xfrm>
                <a:off x="3567752" y="2721760"/>
                <a:ext cx="5791200" cy="11413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l"/>
                <a:r>
                  <a:rPr lang="en-US" sz="2800">
                    <a:solidFill>
                      <a:srgbClr val="3333CC"/>
                    </a:solidFill>
                    <a:latin typeface=".VnArabiaH" panose="020B7200000000000000" pitchFamily="34" charset="0"/>
                    <a:cs typeface="Times New Roman" pitchFamily="18" charset="0"/>
                  </a:rPr>
                  <a:t>•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rgbClr val="3333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3333CC"/>
                            </a:solidFill>
                            <a:latin typeface="Cambria Math"/>
                            <a:cs typeface="Times New Roman" pitchFamily="18" charset="0"/>
                          </a:rPr>
                          <m:t>ABE</m:t>
                        </m:r>
                      </m:e>
                    </m:acc>
                    <m:r>
                      <a:rPr lang="en-US" sz="2800" b="0" i="0" smtClean="0">
                        <a:solidFill>
                          <a:srgbClr val="3333CC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rgbClr val="3333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3333CC"/>
                            </a:solidFill>
                            <a:latin typeface="Cambria Math"/>
                            <a:cs typeface="Times New Roman" pitchFamily="18" charset="0"/>
                          </a:rPr>
                          <m:t>DBE</m:t>
                        </m:r>
                      </m:e>
                    </m:acc>
                  </m:oMath>
                </a14:m>
                <a:r>
                  <a:rPr lang="en-US" sz="280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 (BE là tia phân giác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rgbClr val="3333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3333CC"/>
                            </a:solidFill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280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53" name="Title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67752" y="2721760"/>
                <a:ext cx="5791200" cy="1141356"/>
              </a:xfrm>
              <a:prstGeom prst="rect">
                <a:avLst/>
              </a:prstGeom>
              <a:blipFill rotWithShape="1">
                <a:blip r:embed="rId4"/>
                <a:stretch>
                  <a:fillRect l="-210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itle 49"/>
              <p:cNvSpPr txBox="1">
                <a:spLocks/>
              </p:cNvSpPr>
              <p:nvPr/>
            </p:nvSpPr>
            <p:spPr bwMode="auto">
              <a:xfrm>
                <a:off x="3339152" y="3395027"/>
                <a:ext cx="4495800" cy="11413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l"/>
                <a:r>
                  <a:rPr lang="en-US" sz="280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Vậy: </a:t>
                </a:r>
                <a14:m>
                  <m:oMath xmlns:m="http://schemas.openxmlformats.org/officeDocument/2006/math">
                    <m:r>
                      <a:rPr lang="en-US" sz="2800" i="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BAE</m:t>
                    </m:r>
                    <m:r>
                      <a:rPr lang="en-US" sz="2800" b="0" i="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=∆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BDE</m:t>
                    </m:r>
                  </m:oMath>
                </a14:m>
                <a:r>
                  <a:rPr lang="en-US" sz="280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 (ch- gn)</a:t>
                </a:r>
              </a:p>
            </p:txBody>
          </p:sp>
        </mc:Choice>
        <mc:Fallback xmlns="">
          <p:sp>
            <p:nvSpPr>
              <p:cNvPr id="55" name="Title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9152" y="3395027"/>
                <a:ext cx="4495800" cy="1141356"/>
              </a:xfrm>
              <a:prstGeom prst="rect">
                <a:avLst/>
              </a:prstGeom>
              <a:blipFill rotWithShape="1">
                <a:blip r:embed="rId5"/>
                <a:stretch>
                  <a:fillRect l="-28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itle 1"/>
              <p:cNvSpPr txBox="1">
                <a:spLocks/>
              </p:cNvSpPr>
              <p:nvPr/>
            </p:nvSpPr>
            <p:spPr bwMode="auto">
              <a:xfrm>
                <a:off x="3339152" y="878783"/>
                <a:ext cx="5638800" cy="1447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3200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a) </a:t>
                </a:r>
                <a:r>
                  <a:rPr lang="en-US" sz="3200" i="1" u="sng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Chứng minh</a:t>
                </a:r>
                <a:r>
                  <a:rPr lang="en-US" sz="3200" i="1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𝐵𝐴𝐸</m:t>
                    </m:r>
                    <m:r>
                      <a:rPr lang="en-US" sz="32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𝐵𝐷𝐸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endParaRPr lang="en-US" sz="3200">
                  <a:solidFill>
                    <a:srgbClr val="FF0000"/>
                  </a:solidFill>
                  <a:latin typeface="Times New Roman" pitchFamily="18" charset="0"/>
                  <a:ea typeface="Segoe UI" pitchFamily="34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9152" y="878783"/>
                <a:ext cx="5638800" cy="1447800"/>
              </a:xfrm>
              <a:prstGeom prst="rect">
                <a:avLst/>
              </a:prstGeom>
              <a:blipFill rotWithShape="1">
                <a:blip r:embed="rId6"/>
                <a:stretch>
                  <a:fillRect l="-28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8559" y="2342505"/>
            <a:ext cx="4795433" cy="3372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61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2" y="1600200"/>
            <a:ext cx="4795433" cy="3372495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 bwMode="auto">
          <a:xfrm>
            <a:off x="228600" y="-152400"/>
            <a:ext cx="8610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FF0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b) </a:t>
            </a:r>
            <a:r>
              <a:rPr lang="en-US" sz="3000">
                <a:solidFill>
                  <a:srgbClr val="008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Trên tia BA lấy điểm F sao cho BC=BF.</a:t>
            </a:r>
          </a:p>
          <a:p>
            <a:pPr eaLnBrk="1" hangingPunct="1"/>
            <a:r>
              <a:rPr lang="en-US" sz="3000" i="1">
                <a:solidFill>
                  <a:srgbClr val="FF0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    </a:t>
            </a:r>
            <a:r>
              <a:rPr lang="en-US" sz="3000" i="1" u="sng">
                <a:solidFill>
                  <a:srgbClr val="FF0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Chứng minh</a:t>
            </a:r>
            <a:r>
              <a:rPr lang="en-US" sz="3000" i="1">
                <a:solidFill>
                  <a:srgbClr val="FF0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: 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EF = EC.</a:t>
            </a:r>
          </a:p>
        </p:txBody>
      </p:sp>
    </p:spTree>
    <p:extLst>
      <p:ext uri="{BB962C8B-B14F-4D97-AF65-F5344CB8AC3E}">
        <p14:creationId xmlns:p14="http://schemas.microsoft.com/office/powerpoint/2010/main" val="3460470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-1524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FF0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b) </a:t>
            </a:r>
            <a:r>
              <a:rPr lang="en-US" sz="3000">
                <a:solidFill>
                  <a:srgbClr val="008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Trên tia BA lấy điểm F sao cho BC=BF.</a:t>
            </a:r>
          </a:p>
        </p:txBody>
      </p:sp>
      <p:sp>
        <p:nvSpPr>
          <p:cNvPr id="22" name="AutoShape 3"/>
          <p:cNvSpPr>
            <a:spLocks noChangeAspect="1" noChangeArrowheads="1" noTextEdit="1"/>
          </p:cNvSpPr>
          <p:nvPr/>
        </p:nvSpPr>
        <p:spPr bwMode="auto">
          <a:xfrm>
            <a:off x="285500" y="1149350"/>
            <a:ext cx="4267200" cy="502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rc 5"/>
          <p:cNvSpPr>
            <a:spLocks/>
          </p:cNvSpPr>
          <p:nvPr/>
        </p:nvSpPr>
        <p:spPr bwMode="auto">
          <a:xfrm>
            <a:off x="672850" y="1993900"/>
            <a:ext cx="233363" cy="147638"/>
          </a:xfrm>
          <a:custGeom>
            <a:avLst/>
            <a:gdLst>
              <a:gd name="G0" fmla="+- 13073 0 0"/>
              <a:gd name="G1" fmla="+- 0 0 0"/>
              <a:gd name="G2" fmla="+- 21600 0 0"/>
              <a:gd name="T0" fmla="*/ 33068 w 33068"/>
              <a:gd name="T1" fmla="*/ 8170 h 21600"/>
              <a:gd name="T2" fmla="*/ 0 w 33068"/>
              <a:gd name="T3" fmla="*/ 17195 h 21600"/>
              <a:gd name="T4" fmla="*/ 13073 w 33068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068" h="21600" fill="none" extrusionOk="0">
                <a:moveTo>
                  <a:pt x="33068" y="8170"/>
                </a:moveTo>
                <a:cubicBezTo>
                  <a:pt x="29749" y="16292"/>
                  <a:pt x="21847" y="21599"/>
                  <a:pt x="13073" y="21599"/>
                </a:cubicBezTo>
                <a:cubicBezTo>
                  <a:pt x="8351" y="21599"/>
                  <a:pt x="3759" y="20052"/>
                  <a:pt x="0" y="17194"/>
                </a:cubicBezTo>
              </a:path>
              <a:path w="33068" h="21600" stroke="0" extrusionOk="0">
                <a:moveTo>
                  <a:pt x="33068" y="8170"/>
                </a:moveTo>
                <a:cubicBezTo>
                  <a:pt x="29749" y="16292"/>
                  <a:pt x="21847" y="21599"/>
                  <a:pt x="13073" y="21599"/>
                </a:cubicBezTo>
                <a:cubicBezTo>
                  <a:pt x="8351" y="21599"/>
                  <a:pt x="3759" y="20052"/>
                  <a:pt x="0" y="17194"/>
                </a:cubicBezTo>
                <a:lnTo>
                  <a:pt x="13073" y="0"/>
                </a:lnTo>
                <a:close/>
              </a:path>
            </a:pathLst>
          </a:custGeom>
          <a:noFill/>
          <a:ln w="31750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Arc 6"/>
          <p:cNvSpPr>
            <a:spLocks/>
          </p:cNvSpPr>
          <p:nvPr/>
        </p:nvSpPr>
        <p:spPr bwMode="auto">
          <a:xfrm>
            <a:off x="977650" y="1933575"/>
            <a:ext cx="201613" cy="228600"/>
          </a:xfrm>
          <a:custGeom>
            <a:avLst/>
            <a:gdLst>
              <a:gd name="G0" fmla="+- 0 0 0"/>
              <a:gd name="G1" fmla="+- 3635 0 0"/>
              <a:gd name="G2" fmla="+- 21600 0 0"/>
              <a:gd name="T0" fmla="*/ 21292 w 21600"/>
              <a:gd name="T1" fmla="*/ 0 h 25230"/>
              <a:gd name="T2" fmla="*/ 487 w 21600"/>
              <a:gd name="T3" fmla="*/ 25230 h 25230"/>
              <a:gd name="T4" fmla="*/ 0 w 21600"/>
              <a:gd name="T5" fmla="*/ 3635 h 25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5230" fill="none" extrusionOk="0">
                <a:moveTo>
                  <a:pt x="21291" y="0"/>
                </a:moveTo>
                <a:cubicBezTo>
                  <a:pt x="21496" y="1200"/>
                  <a:pt x="21600" y="2416"/>
                  <a:pt x="21600" y="3635"/>
                </a:cubicBezTo>
                <a:cubicBezTo>
                  <a:pt x="21600" y="15374"/>
                  <a:pt x="12223" y="24964"/>
                  <a:pt x="486" y="25229"/>
                </a:cubicBezTo>
              </a:path>
              <a:path w="21600" h="25230" stroke="0" extrusionOk="0">
                <a:moveTo>
                  <a:pt x="21291" y="0"/>
                </a:moveTo>
                <a:cubicBezTo>
                  <a:pt x="21496" y="1200"/>
                  <a:pt x="21600" y="2416"/>
                  <a:pt x="21600" y="3635"/>
                </a:cubicBezTo>
                <a:cubicBezTo>
                  <a:pt x="21600" y="15374"/>
                  <a:pt x="12223" y="24964"/>
                  <a:pt x="486" y="25229"/>
                </a:cubicBezTo>
                <a:lnTo>
                  <a:pt x="0" y="3635"/>
                </a:lnTo>
                <a:close/>
              </a:path>
            </a:pathLst>
          </a:custGeom>
          <a:noFill/>
          <a:ln w="31750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666500" y="3687763"/>
            <a:ext cx="3505200" cy="0"/>
          </a:xfrm>
          <a:prstGeom prst="line">
            <a:avLst/>
          </a:prstGeom>
          <a:noFill/>
          <a:ln w="31750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666500" y="1628775"/>
            <a:ext cx="0" cy="2058988"/>
          </a:xfrm>
          <a:prstGeom prst="line">
            <a:avLst/>
          </a:prstGeom>
          <a:noFill/>
          <a:ln w="11113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666500" y="1628775"/>
            <a:ext cx="3505200" cy="2058988"/>
          </a:xfrm>
          <a:prstGeom prst="line">
            <a:avLst/>
          </a:prstGeom>
          <a:noFill/>
          <a:ln w="31750">
            <a:solidFill>
              <a:srgbClr val="8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>
            <a:off x="666500" y="1628775"/>
            <a:ext cx="1176338" cy="2058988"/>
          </a:xfrm>
          <a:prstGeom prst="line">
            <a:avLst/>
          </a:prstGeom>
          <a:noFill/>
          <a:ln w="3175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>
            <a:off x="666500" y="3514725"/>
            <a:ext cx="152400" cy="0"/>
          </a:xfrm>
          <a:prstGeom prst="line">
            <a:avLst/>
          </a:prstGeom>
          <a:noFill/>
          <a:ln w="31750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818900" y="3514725"/>
            <a:ext cx="0" cy="173038"/>
          </a:xfrm>
          <a:prstGeom prst="line">
            <a:avLst/>
          </a:prstGeom>
          <a:noFill/>
          <a:ln w="31750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1842838" y="2674938"/>
            <a:ext cx="598488" cy="1012825"/>
          </a:xfrm>
          <a:prstGeom prst="line">
            <a:avLst/>
          </a:prstGeom>
          <a:noFill/>
          <a:ln w="31750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2" name="Group 16"/>
          <p:cNvGrpSpPr>
            <a:grpSpLocks/>
          </p:cNvGrpSpPr>
          <p:nvPr/>
        </p:nvGrpSpPr>
        <p:grpSpPr bwMode="auto">
          <a:xfrm>
            <a:off x="471238" y="1258888"/>
            <a:ext cx="315913" cy="4433888"/>
            <a:chOff x="165" y="597"/>
            <a:chExt cx="199" cy="2793"/>
          </a:xfrm>
        </p:grpSpPr>
        <p:sp>
          <p:nvSpPr>
            <p:cNvPr id="54" name="Line 14"/>
            <p:cNvSpPr>
              <a:spLocks noChangeShapeType="1"/>
            </p:cNvSpPr>
            <p:nvPr/>
          </p:nvSpPr>
          <p:spPr bwMode="auto">
            <a:xfrm>
              <a:off x="288" y="830"/>
              <a:ext cx="0" cy="256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15"/>
            <p:cNvSpPr>
              <a:spLocks noChangeArrowheads="1"/>
            </p:cNvSpPr>
            <p:nvPr/>
          </p:nvSpPr>
          <p:spPr bwMode="auto">
            <a:xfrm>
              <a:off x="165" y="597"/>
              <a:ext cx="199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3" name="Line 17"/>
          <p:cNvSpPr>
            <a:spLocks noChangeShapeType="1"/>
          </p:cNvSpPr>
          <p:nvPr/>
        </p:nvSpPr>
        <p:spPr bwMode="auto">
          <a:xfrm flipH="1">
            <a:off x="666500" y="3687763"/>
            <a:ext cx="1176338" cy="2005013"/>
          </a:xfrm>
          <a:prstGeom prst="line">
            <a:avLst/>
          </a:prstGeom>
          <a:noFill/>
          <a:ln w="34925">
            <a:solidFill>
              <a:srgbClr val="0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8"/>
          <p:cNvSpPr>
            <a:spLocks noChangeShapeType="1"/>
          </p:cNvSpPr>
          <p:nvPr/>
        </p:nvSpPr>
        <p:spPr bwMode="auto">
          <a:xfrm flipH="1">
            <a:off x="2179388" y="2565400"/>
            <a:ext cx="98425" cy="174625"/>
          </a:xfrm>
          <a:prstGeom prst="line">
            <a:avLst/>
          </a:prstGeom>
          <a:noFill/>
          <a:ln w="31750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2179388" y="2740025"/>
            <a:ext cx="163513" cy="98425"/>
          </a:xfrm>
          <a:prstGeom prst="line">
            <a:avLst/>
          </a:prstGeom>
          <a:noFill/>
          <a:ln w="31750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20"/>
          <p:cNvSpPr>
            <a:spLocks noChangeShapeType="1"/>
          </p:cNvSpPr>
          <p:nvPr/>
        </p:nvSpPr>
        <p:spPr bwMode="auto">
          <a:xfrm>
            <a:off x="514100" y="3067050"/>
            <a:ext cx="327025" cy="120650"/>
          </a:xfrm>
          <a:prstGeom prst="line">
            <a:avLst/>
          </a:prstGeom>
          <a:noFill/>
          <a:ln w="3175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21"/>
          <p:cNvSpPr>
            <a:spLocks noChangeShapeType="1"/>
          </p:cNvSpPr>
          <p:nvPr/>
        </p:nvSpPr>
        <p:spPr bwMode="auto">
          <a:xfrm flipH="1">
            <a:off x="1950788" y="2217738"/>
            <a:ext cx="44450" cy="338138"/>
          </a:xfrm>
          <a:prstGeom prst="line">
            <a:avLst/>
          </a:prstGeom>
          <a:noFill/>
          <a:ln w="3175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8" name="Group 24"/>
          <p:cNvGrpSpPr>
            <a:grpSpLocks/>
          </p:cNvGrpSpPr>
          <p:nvPr/>
        </p:nvGrpSpPr>
        <p:grpSpPr bwMode="auto">
          <a:xfrm>
            <a:off x="556963" y="5670550"/>
            <a:ext cx="293688" cy="425450"/>
            <a:chOff x="219" y="3376"/>
            <a:chExt cx="185" cy="268"/>
          </a:xfrm>
        </p:grpSpPr>
        <p:sp>
          <p:nvSpPr>
            <p:cNvPr id="52" name="Oval 22"/>
            <p:cNvSpPr>
              <a:spLocks noChangeArrowheads="1"/>
            </p:cNvSpPr>
            <p:nvPr/>
          </p:nvSpPr>
          <p:spPr bwMode="auto">
            <a:xfrm>
              <a:off x="274" y="3376"/>
              <a:ext cx="28" cy="28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Rectangle 23"/>
            <p:cNvSpPr>
              <a:spLocks noChangeArrowheads="1"/>
            </p:cNvSpPr>
            <p:nvPr/>
          </p:nvSpPr>
          <p:spPr bwMode="auto">
            <a:xfrm>
              <a:off x="219" y="3424"/>
              <a:ext cx="185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F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9" name="Group 27"/>
          <p:cNvGrpSpPr>
            <a:grpSpLocks/>
          </p:cNvGrpSpPr>
          <p:nvPr/>
        </p:nvGrpSpPr>
        <p:grpSpPr bwMode="auto">
          <a:xfrm>
            <a:off x="2419100" y="2325688"/>
            <a:ext cx="392113" cy="371475"/>
            <a:chOff x="1392" y="1269"/>
            <a:chExt cx="247" cy="234"/>
          </a:xfrm>
        </p:grpSpPr>
        <p:sp>
          <p:nvSpPr>
            <p:cNvPr id="50" name="Oval 25"/>
            <p:cNvSpPr>
              <a:spLocks noChangeArrowheads="1"/>
            </p:cNvSpPr>
            <p:nvPr/>
          </p:nvSpPr>
          <p:spPr bwMode="auto">
            <a:xfrm>
              <a:off x="1392" y="1475"/>
              <a:ext cx="27" cy="28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40" y="1269"/>
              <a:ext cx="199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0" name="Group 30"/>
          <p:cNvGrpSpPr>
            <a:grpSpLocks/>
          </p:cNvGrpSpPr>
          <p:nvPr/>
        </p:nvGrpSpPr>
        <p:grpSpPr bwMode="auto">
          <a:xfrm>
            <a:off x="1820613" y="3667125"/>
            <a:ext cx="412750" cy="425450"/>
            <a:chOff x="1015" y="2114"/>
            <a:chExt cx="260" cy="268"/>
          </a:xfrm>
        </p:grpSpPr>
        <p:sp>
          <p:nvSpPr>
            <p:cNvPr id="48" name="Oval 28"/>
            <p:cNvSpPr>
              <a:spLocks noChangeArrowheads="1"/>
            </p:cNvSpPr>
            <p:nvPr/>
          </p:nvSpPr>
          <p:spPr bwMode="auto">
            <a:xfrm>
              <a:off x="1015" y="2114"/>
              <a:ext cx="27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29"/>
            <p:cNvSpPr>
              <a:spLocks noChangeArrowheads="1"/>
            </p:cNvSpPr>
            <p:nvPr/>
          </p:nvSpPr>
          <p:spPr bwMode="auto">
            <a:xfrm>
              <a:off x="1083" y="2162"/>
              <a:ext cx="192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1" name="Oval 31"/>
          <p:cNvSpPr>
            <a:spLocks noChangeArrowheads="1"/>
          </p:cNvSpPr>
          <p:nvPr/>
        </p:nvSpPr>
        <p:spPr bwMode="auto">
          <a:xfrm>
            <a:off x="644275" y="1606550"/>
            <a:ext cx="44450" cy="444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2" name="Group 34"/>
          <p:cNvGrpSpPr>
            <a:grpSpLocks/>
          </p:cNvGrpSpPr>
          <p:nvPr/>
        </p:nvGrpSpPr>
        <p:grpSpPr bwMode="auto">
          <a:xfrm>
            <a:off x="4149475" y="3667125"/>
            <a:ext cx="414338" cy="446088"/>
            <a:chOff x="2482" y="2114"/>
            <a:chExt cx="261" cy="281"/>
          </a:xfrm>
        </p:grpSpPr>
        <p:sp>
          <p:nvSpPr>
            <p:cNvPr id="46" name="Oval 32"/>
            <p:cNvSpPr>
              <a:spLocks noChangeArrowheads="1"/>
            </p:cNvSpPr>
            <p:nvPr/>
          </p:nvSpPr>
          <p:spPr bwMode="auto">
            <a:xfrm>
              <a:off x="2482" y="2114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33"/>
            <p:cNvSpPr>
              <a:spLocks noChangeArrowheads="1"/>
            </p:cNvSpPr>
            <p:nvPr/>
          </p:nvSpPr>
          <p:spPr bwMode="auto">
            <a:xfrm>
              <a:off x="2551" y="2162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.VnArial" panose="020B7200000000000000" pitchFamily="34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3" name="Group 37"/>
          <p:cNvGrpSpPr>
            <a:grpSpLocks/>
          </p:cNvGrpSpPr>
          <p:nvPr/>
        </p:nvGrpSpPr>
        <p:grpSpPr bwMode="auto">
          <a:xfrm>
            <a:off x="395038" y="3535363"/>
            <a:ext cx="315913" cy="349250"/>
            <a:chOff x="117" y="2031"/>
            <a:chExt cx="199" cy="220"/>
          </a:xfrm>
        </p:grpSpPr>
        <p:sp>
          <p:nvSpPr>
            <p:cNvPr id="44" name="Oval 35"/>
            <p:cNvSpPr>
              <a:spLocks noChangeArrowheads="1"/>
            </p:cNvSpPr>
            <p:nvPr/>
          </p:nvSpPr>
          <p:spPr bwMode="auto">
            <a:xfrm>
              <a:off x="274" y="2114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36"/>
            <p:cNvSpPr>
              <a:spLocks noChangeArrowheads="1"/>
            </p:cNvSpPr>
            <p:nvPr/>
          </p:nvSpPr>
          <p:spPr bwMode="auto">
            <a:xfrm>
              <a:off x="117" y="2031"/>
              <a:ext cx="199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018522"/>
              </p:ext>
            </p:extLst>
          </p:nvPr>
        </p:nvGraphicFramePr>
        <p:xfrm>
          <a:off x="6193466" y="3619704"/>
          <a:ext cx="471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2" name="Equation" r:id="rId3" imgW="139680" imgH="203040" progId="Equation.3">
                  <p:embed/>
                </p:oleObj>
              </mc:Choice>
              <mc:Fallback>
                <p:oleObj name="Equation" r:id="rId3" imgW="139680" imgH="203040" progId="Equation.3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93466" y="3619704"/>
                        <a:ext cx="471488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itle 1"/>
          <p:cNvSpPr txBox="1">
            <a:spLocks/>
          </p:cNvSpPr>
          <p:nvPr/>
        </p:nvSpPr>
        <p:spPr bwMode="auto">
          <a:xfrm>
            <a:off x="5638800" y="4130878"/>
            <a:ext cx="1720141" cy="89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EF = EC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itle 1"/>
              <p:cNvSpPr txBox="1">
                <a:spLocks/>
              </p:cNvSpPr>
              <p:nvPr/>
            </p:nvSpPr>
            <p:spPr bwMode="auto">
              <a:xfrm>
                <a:off x="5149832" y="2743200"/>
                <a:ext cx="2786062" cy="1066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l"/>
                <a14:m>
                  <m:oMath xmlns:m="http://schemas.openxmlformats.org/officeDocument/2006/math">
                    <m:r>
                      <a:rPr lang="en-US" sz="320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3200" smtClean="0">
                        <a:solidFill>
                          <a:srgbClr val="33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BEF</m:t>
                    </m:r>
                  </m:oMath>
                </a14:m>
                <a:r>
                  <a:rPr lang="en-US" sz="320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>
                        <a:solidFill>
                          <a:srgbClr val="33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3200">
                        <a:solidFill>
                          <a:srgbClr val="33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BEC</m:t>
                    </m:r>
                  </m:oMath>
                </a14:m>
                <a:endParaRPr lang="en-US" sz="320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1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49832" y="2743200"/>
                <a:ext cx="2786062" cy="10668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itle 1"/>
          <p:cNvSpPr txBox="1">
            <a:spLocks/>
          </p:cNvSpPr>
          <p:nvPr/>
        </p:nvSpPr>
        <p:spPr bwMode="auto">
          <a:xfrm>
            <a:off x="666500" y="381000"/>
            <a:ext cx="3957637" cy="98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000" i="1" u="sng">
                <a:solidFill>
                  <a:srgbClr val="FF0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Chứng minh</a:t>
            </a:r>
            <a:r>
              <a:rPr lang="en-US" sz="3000" i="1">
                <a:solidFill>
                  <a:srgbClr val="FF0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: 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EF = EC.</a:t>
            </a:r>
          </a:p>
        </p:txBody>
      </p: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250904"/>
              </p:ext>
            </p:extLst>
          </p:nvPr>
        </p:nvGraphicFramePr>
        <p:xfrm>
          <a:off x="6188223" y="2400504"/>
          <a:ext cx="471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3" name="Equation" r:id="rId6" imgW="139680" imgH="203040" progId="Equation.3">
                  <p:embed/>
                </p:oleObj>
              </mc:Choice>
              <mc:Fallback>
                <p:oleObj name="Equation" r:id="rId6" imgW="1396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88223" y="2400504"/>
                        <a:ext cx="471488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Title 1"/>
          <p:cNvSpPr txBox="1">
            <a:spLocks/>
          </p:cNvSpPr>
          <p:nvPr/>
        </p:nvSpPr>
        <p:spPr bwMode="auto">
          <a:xfrm>
            <a:off x="4966063" y="1524000"/>
            <a:ext cx="3085011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Thảo luận nhóm</a:t>
            </a:r>
          </a:p>
        </p:txBody>
      </p:sp>
      <p:sp>
        <p:nvSpPr>
          <p:cNvPr id="67" name="Title 1"/>
          <p:cNvSpPr txBox="1">
            <a:spLocks/>
          </p:cNvSpPr>
          <p:nvPr/>
        </p:nvSpPr>
        <p:spPr bwMode="auto">
          <a:xfrm>
            <a:off x="6508568" y="2114550"/>
            <a:ext cx="457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1"/>
      <p:bldP spid="60" grpId="0"/>
      <p:bldP spid="61" grpId="0"/>
      <p:bldP spid="66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1"/>
          <p:cNvSpPr txBox="1">
            <a:spLocks/>
          </p:cNvSpPr>
          <p:nvPr/>
        </p:nvSpPr>
        <p:spPr bwMode="auto">
          <a:xfrm>
            <a:off x="4309281" y="4511471"/>
            <a:ext cx="4910919" cy="822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 điểm D, E, F thẳng hàng</a:t>
            </a:r>
          </a:p>
        </p:txBody>
      </p:sp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981300"/>
              </p:ext>
            </p:extLst>
          </p:nvPr>
        </p:nvGraphicFramePr>
        <p:xfrm>
          <a:off x="6237767" y="2209800"/>
          <a:ext cx="471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5" name="Equation" r:id="rId3" imgW="139680" imgH="203040" progId="Equation.3">
                  <p:embed/>
                </p:oleObj>
              </mc:Choice>
              <mc:Fallback>
                <p:oleObj name="Equation" r:id="rId3" imgW="1396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37767" y="2209800"/>
                        <a:ext cx="471488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itle 1"/>
              <p:cNvSpPr txBox="1">
                <a:spLocks/>
              </p:cNvSpPr>
              <p:nvPr/>
            </p:nvSpPr>
            <p:spPr bwMode="auto">
              <a:xfrm>
                <a:off x="5334000" y="2704025"/>
                <a:ext cx="2514600" cy="822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solidFill>
                                <a:srgbClr val="33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  <m:t>𝐴𝐸𝐹</m:t>
                          </m:r>
                        </m:e>
                      </m:acc>
                      <m:r>
                        <a:rPr lang="en-US" sz="3200" i="1" smtClean="0">
                          <a:solidFill>
                            <a:srgbClr val="3333CC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3200" i="1" smtClean="0">
                              <a:solidFill>
                                <a:srgbClr val="33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  <m:t>𝐷𝐸𝐶</m:t>
                          </m:r>
                        </m:e>
                      </m:acc>
                      <m:r>
                        <a:rPr lang="en-US" sz="3200" i="1" smtClean="0">
                          <a:solidFill>
                            <a:srgbClr val="3333CC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320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9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0" y="2704025"/>
                <a:ext cx="2514600" cy="82252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152400" y="609600"/>
            <a:ext cx="4572000" cy="538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rc 5"/>
          <p:cNvSpPr>
            <a:spLocks/>
          </p:cNvSpPr>
          <p:nvPr/>
        </p:nvSpPr>
        <p:spPr bwMode="auto">
          <a:xfrm>
            <a:off x="566738" y="1514475"/>
            <a:ext cx="249238" cy="157163"/>
          </a:xfrm>
          <a:custGeom>
            <a:avLst/>
            <a:gdLst>
              <a:gd name="G0" fmla="+- 12919 0 0"/>
              <a:gd name="G1" fmla="+- 0 0 0"/>
              <a:gd name="G2" fmla="+- 21600 0 0"/>
              <a:gd name="T0" fmla="*/ 32875 w 32875"/>
              <a:gd name="T1" fmla="*/ 8265 h 21600"/>
              <a:gd name="T2" fmla="*/ 0 w 32875"/>
              <a:gd name="T3" fmla="*/ 17311 h 21600"/>
              <a:gd name="T4" fmla="*/ 12919 w 32875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2875" h="21600" fill="none" extrusionOk="0">
                <a:moveTo>
                  <a:pt x="32875" y="8265"/>
                </a:moveTo>
                <a:cubicBezTo>
                  <a:pt x="29532" y="16336"/>
                  <a:pt x="21655" y="21599"/>
                  <a:pt x="12919" y="21599"/>
                </a:cubicBezTo>
                <a:cubicBezTo>
                  <a:pt x="8262" y="21599"/>
                  <a:pt x="3731" y="20095"/>
                  <a:pt x="0" y="17310"/>
                </a:cubicBezTo>
              </a:path>
              <a:path w="32875" h="21600" stroke="0" extrusionOk="0">
                <a:moveTo>
                  <a:pt x="32875" y="8265"/>
                </a:moveTo>
                <a:cubicBezTo>
                  <a:pt x="29532" y="16336"/>
                  <a:pt x="21655" y="21599"/>
                  <a:pt x="12919" y="21599"/>
                </a:cubicBezTo>
                <a:cubicBezTo>
                  <a:pt x="8262" y="21599"/>
                  <a:pt x="3731" y="20095"/>
                  <a:pt x="0" y="17310"/>
                </a:cubicBezTo>
                <a:lnTo>
                  <a:pt x="12919" y="0"/>
                </a:lnTo>
                <a:close/>
              </a:path>
            </a:pathLst>
          </a:custGeom>
          <a:noFill/>
          <a:ln w="34925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Arc 6"/>
          <p:cNvSpPr>
            <a:spLocks/>
          </p:cNvSpPr>
          <p:nvPr/>
        </p:nvSpPr>
        <p:spPr bwMode="auto">
          <a:xfrm>
            <a:off x="893763" y="1450975"/>
            <a:ext cx="215900" cy="244475"/>
          </a:xfrm>
          <a:custGeom>
            <a:avLst/>
            <a:gdLst>
              <a:gd name="G0" fmla="+- 0 0 0"/>
              <a:gd name="G1" fmla="+- 3551 0 0"/>
              <a:gd name="G2" fmla="+- 21600 0 0"/>
              <a:gd name="T0" fmla="*/ 21306 w 21600"/>
              <a:gd name="T1" fmla="*/ 0 h 25146"/>
              <a:gd name="T2" fmla="*/ 456 w 21600"/>
              <a:gd name="T3" fmla="*/ 25146 h 25146"/>
              <a:gd name="T4" fmla="*/ 0 w 21600"/>
              <a:gd name="T5" fmla="*/ 3551 h 25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5146" fill="none" extrusionOk="0">
                <a:moveTo>
                  <a:pt x="21306" y="-1"/>
                </a:moveTo>
                <a:cubicBezTo>
                  <a:pt x="21501" y="1173"/>
                  <a:pt x="21600" y="2361"/>
                  <a:pt x="21600" y="3551"/>
                </a:cubicBezTo>
                <a:cubicBezTo>
                  <a:pt x="21600" y="15302"/>
                  <a:pt x="12205" y="24898"/>
                  <a:pt x="456" y="25146"/>
                </a:cubicBezTo>
              </a:path>
              <a:path w="21600" h="25146" stroke="0" extrusionOk="0">
                <a:moveTo>
                  <a:pt x="21306" y="-1"/>
                </a:moveTo>
                <a:cubicBezTo>
                  <a:pt x="21501" y="1173"/>
                  <a:pt x="21600" y="2361"/>
                  <a:pt x="21600" y="3551"/>
                </a:cubicBezTo>
                <a:cubicBezTo>
                  <a:pt x="21600" y="15302"/>
                  <a:pt x="12205" y="24898"/>
                  <a:pt x="456" y="25146"/>
                </a:cubicBezTo>
                <a:lnTo>
                  <a:pt x="0" y="3551"/>
                </a:lnTo>
                <a:close/>
              </a:path>
            </a:pathLst>
          </a:custGeom>
          <a:noFill/>
          <a:ln w="34925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560388" y="3330575"/>
            <a:ext cx="3756025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>
            <a:off x="560388" y="1123950"/>
            <a:ext cx="0" cy="2206625"/>
          </a:xfrm>
          <a:prstGeom prst="line">
            <a:avLst/>
          </a:prstGeom>
          <a:noFill/>
          <a:ln w="11113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560388" y="1123950"/>
            <a:ext cx="3756025" cy="2206625"/>
          </a:xfrm>
          <a:prstGeom prst="line">
            <a:avLst/>
          </a:prstGeom>
          <a:noFill/>
          <a:ln w="34925">
            <a:solidFill>
              <a:srgbClr val="8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>
            <a:off x="560388" y="1123950"/>
            <a:ext cx="1260475" cy="2206625"/>
          </a:xfrm>
          <a:prstGeom prst="line">
            <a:avLst/>
          </a:prstGeom>
          <a:noFill/>
          <a:ln w="3492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11"/>
          <p:cNvSpPr>
            <a:spLocks noChangeShapeType="1"/>
          </p:cNvSpPr>
          <p:nvPr/>
        </p:nvSpPr>
        <p:spPr bwMode="auto">
          <a:xfrm>
            <a:off x="560388" y="3143250"/>
            <a:ext cx="163513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12"/>
          <p:cNvSpPr>
            <a:spLocks noChangeShapeType="1"/>
          </p:cNvSpPr>
          <p:nvPr/>
        </p:nvSpPr>
        <p:spPr bwMode="auto">
          <a:xfrm>
            <a:off x="723900" y="3143250"/>
            <a:ext cx="0" cy="187325"/>
          </a:xfrm>
          <a:prstGeom prst="line">
            <a:avLst/>
          </a:prstGeom>
          <a:noFill/>
          <a:ln w="34925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 flipH="1">
            <a:off x="1820863" y="2244725"/>
            <a:ext cx="641350" cy="1085850"/>
          </a:xfrm>
          <a:prstGeom prst="line">
            <a:avLst/>
          </a:prstGeom>
          <a:noFill/>
          <a:ln w="34925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1" name="Group 16"/>
          <p:cNvGrpSpPr>
            <a:grpSpLocks/>
          </p:cNvGrpSpPr>
          <p:nvPr/>
        </p:nvGrpSpPr>
        <p:grpSpPr bwMode="auto">
          <a:xfrm>
            <a:off x="350838" y="727075"/>
            <a:ext cx="349250" cy="4751388"/>
            <a:chOff x="221" y="458"/>
            <a:chExt cx="220" cy="2993"/>
          </a:xfrm>
        </p:grpSpPr>
        <p:sp>
          <p:nvSpPr>
            <p:cNvPr id="72" name="Line 14"/>
            <p:cNvSpPr>
              <a:spLocks noChangeShapeType="1"/>
            </p:cNvSpPr>
            <p:nvPr/>
          </p:nvSpPr>
          <p:spPr bwMode="auto">
            <a:xfrm>
              <a:off x="353" y="708"/>
              <a:ext cx="0" cy="2743"/>
            </a:xfrm>
            <a:prstGeom prst="line">
              <a:avLst/>
            </a:prstGeom>
            <a:noFill/>
            <a:ln w="34925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Rectangle 15"/>
            <p:cNvSpPr>
              <a:spLocks noChangeArrowheads="1"/>
            </p:cNvSpPr>
            <p:nvPr/>
          </p:nvSpPr>
          <p:spPr bwMode="auto">
            <a:xfrm>
              <a:off x="221" y="458"/>
              <a:ext cx="220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2" name="Line 17"/>
          <p:cNvSpPr>
            <a:spLocks noChangeShapeType="1"/>
          </p:cNvSpPr>
          <p:nvPr/>
        </p:nvSpPr>
        <p:spPr bwMode="auto">
          <a:xfrm flipH="1">
            <a:off x="560388" y="3330575"/>
            <a:ext cx="1260475" cy="2147888"/>
          </a:xfrm>
          <a:prstGeom prst="line">
            <a:avLst/>
          </a:prstGeom>
          <a:noFill/>
          <a:ln w="38100">
            <a:solidFill>
              <a:srgbClr val="00B05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18"/>
          <p:cNvSpPr>
            <a:spLocks noChangeShapeType="1"/>
          </p:cNvSpPr>
          <p:nvPr/>
        </p:nvSpPr>
        <p:spPr bwMode="auto">
          <a:xfrm flipH="1">
            <a:off x="2181225" y="2127250"/>
            <a:ext cx="106363" cy="187325"/>
          </a:xfrm>
          <a:prstGeom prst="line">
            <a:avLst/>
          </a:prstGeom>
          <a:noFill/>
          <a:ln w="34925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19"/>
          <p:cNvSpPr>
            <a:spLocks noChangeShapeType="1"/>
          </p:cNvSpPr>
          <p:nvPr/>
        </p:nvSpPr>
        <p:spPr bwMode="auto">
          <a:xfrm>
            <a:off x="2181225" y="2314575"/>
            <a:ext cx="176213" cy="104775"/>
          </a:xfrm>
          <a:prstGeom prst="line">
            <a:avLst/>
          </a:prstGeom>
          <a:noFill/>
          <a:ln w="34925">
            <a:solidFill>
              <a:srgbClr val="00008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20"/>
          <p:cNvSpPr>
            <a:spLocks noChangeShapeType="1"/>
          </p:cNvSpPr>
          <p:nvPr/>
        </p:nvSpPr>
        <p:spPr bwMode="auto">
          <a:xfrm>
            <a:off x="396875" y="2663825"/>
            <a:ext cx="350838" cy="128588"/>
          </a:xfrm>
          <a:prstGeom prst="line">
            <a:avLst/>
          </a:prstGeom>
          <a:noFill/>
          <a:ln w="34925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Line 21"/>
          <p:cNvSpPr>
            <a:spLocks noChangeShapeType="1"/>
          </p:cNvSpPr>
          <p:nvPr/>
        </p:nvSpPr>
        <p:spPr bwMode="auto">
          <a:xfrm flipH="1">
            <a:off x="1936750" y="1754188"/>
            <a:ext cx="46038" cy="361950"/>
          </a:xfrm>
          <a:prstGeom prst="line">
            <a:avLst/>
          </a:prstGeom>
          <a:noFill/>
          <a:ln w="34925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4" name="Group 33"/>
          <p:cNvGrpSpPr>
            <a:grpSpLocks/>
          </p:cNvGrpSpPr>
          <p:nvPr/>
        </p:nvGrpSpPr>
        <p:grpSpPr bwMode="auto">
          <a:xfrm>
            <a:off x="444500" y="5454650"/>
            <a:ext cx="314325" cy="488950"/>
            <a:chOff x="280" y="3436"/>
            <a:chExt cx="198" cy="308"/>
          </a:xfrm>
        </p:grpSpPr>
        <p:sp>
          <p:nvSpPr>
            <p:cNvPr id="68" name="Oval 31"/>
            <p:cNvSpPr>
              <a:spLocks noChangeArrowheads="1"/>
            </p:cNvSpPr>
            <p:nvPr/>
          </p:nvSpPr>
          <p:spPr bwMode="auto">
            <a:xfrm>
              <a:off x="338" y="3436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Rectangle 32"/>
            <p:cNvSpPr>
              <a:spLocks noChangeArrowheads="1"/>
            </p:cNvSpPr>
            <p:nvPr/>
          </p:nvSpPr>
          <p:spPr bwMode="auto">
            <a:xfrm>
              <a:off x="280" y="3487"/>
              <a:ext cx="198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F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5" name="Group 36"/>
          <p:cNvGrpSpPr>
            <a:grpSpLocks/>
          </p:cNvGrpSpPr>
          <p:nvPr/>
        </p:nvGrpSpPr>
        <p:grpSpPr bwMode="auto">
          <a:xfrm>
            <a:off x="2438400" y="1870075"/>
            <a:ext cx="430213" cy="407988"/>
            <a:chOff x="1536" y="1178"/>
            <a:chExt cx="271" cy="257"/>
          </a:xfrm>
        </p:grpSpPr>
        <p:sp>
          <p:nvSpPr>
            <p:cNvPr id="66" name="Oval 34"/>
            <p:cNvSpPr>
              <a:spLocks noChangeArrowheads="1"/>
            </p:cNvSpPr>
            <p:nvPr/>
          </p:nvSpPr>
          <p:spPr bwMode="auto">
            <a:xfrm>
              <a:off x="1536" y="1399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Rectangle 35"/>
            <p:cNvSpPr>
              <a:spLocks noChangeArrowheads="1"/>
            </p:cNvSpPr>
            <p:nvPr/>
          </p:nvSpPr>
          <p:spPr bwMode="auto">
            <a:xfrm>
              <a:off x="1587" y="1178"/>
              <a:ext cx="220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6" name="Group 39"/>
          <p:cNvGrpSpPr>
            <a:grpSpLocks/>
          </p:cNvGrpSpPr>
          <p:nvPr/>
        </p:nvGrpSpPr>
        <p:grpSpPr bwMode="auto">
          <a:xfrm>
            <a:off x="1797052" y="3306766"/>
            <a:ext cx="412751" cy="579438"/>
            <a:chOff x="1132" y="2083"/>
            <a:chExt cx="260" cy="365"/>
          </a:xfrm>
        </p:grpSpPr>
        <p:sp>
          <p:nvSpPr>
            <p:cNvPr id="64" name="Oval 37"/>
            <p:cNvSpPr>
              <a:spLocks noChangeArrowheads="1"/>
            </p:cNvSpPr>
            <p:nvPr/>
          </p:nvSpPr>
          <p:spPr bwMode="auto">
            <a:xfrm>
              <a:off x="1132" y="2083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Rectangle 38"/>
            <p:cNvSpPr>
              <a:spLocks noChangeArrowheads="1"/>
            </p:cNvSpPr>
            <p:nvPr/>
          </p:nvSpPr>
          <p:spPr bwMode="auto">
            <a:xfrm>
              <a:off x="1179" y="2191"/>
              <a:ext cx="213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7" name="Oval 40"/>
          <p:cNvSpPr>
            <a:spLocks noChangeArrowheads="1"/>
          </p:cNvSpPr>
          <p:nvPr/>
        </p:nvSpPr>
        <p:spPr bwMode="auto">
          <a:xfrm>
            <a:off x="536575" y="1100138"/>
            <a:ext cx="47625" cy="46038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Oval 41"/>
          <p:cNvSpPr>
            <a:spLocks noChangeArrowheads="1"/>
          </p:cNvSpPr>
          <p:nvPr/>
        </p:nvSpPr>
        <p:spPr bwMode="auto">
          <a:xfrm>
            <a:off x="4292600" y="3301515"/>
            <a:ext cx="47625" cy="46038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42"/>
          <p:cNvSpPr>
            <a:spLocks noChangeArrowheads="1"/>
          </p:cNvSpPr>
          <p:nvPr/>
        </p:nvSpPr>
        <p:spPr bwMode="auto">
          <a:xfrm>
            <a:off x="4396427" y="3357563"/>
            <a:ext cx="34925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.VnArial" panose="020B7200000000000000" pitchFamily="34" charset="0"/>
              </a:rPr>
              <a:t>C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9" name="Group 46"/>
          <p:cNvGrpSpPr>
            <a:grpSpLocks/>
          </p:cNvGrpSpPr>
          <p:nvPr/>
        </p:nvGrpSpPr>
        <p:grpSpPr bwMode="auto">
          <a:xfrm>
            <a:off x="268288" y="3167063"/>
            <a:ext cx="349250" cy="407988"/>
            <a:chOff x="169" y="1995"/>
            <a:chExt cx="220" cy="257"/>
          </a:xfrm>
        </p:grpSpPr>
        <p:sp>
          <p:nvSpPr>
            <p:cNvPr id="60" name="Oval 44"/>
            <p:cNvSpPr>
              <a:spLocks noChangeArrowheads="1"/>
            </p:cNvSpPr>
            <p:nvPr/>
          </p:nvSpPr>
          <p:spPr bwMode="auto">
            <a:xfrm>
              <a:off x="338" y="2083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45"/>
            <p:cNvSpPr>
              <a:spLocks noChangeArrowheads="1"/>
            </p:cNvSpPr>
            <p:nvPr/>
          </p:nvSpPr>
          <p:spPr bwMode="auto">
            <a:xfrm>
              <a:off x="169" y="1995"/>
              <a:ext cx="220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itle 1"/>
              <p:cNvSpPr txBox="1">
                <a:spLocks/>
              </p:cNvSpPr>
              <p:nvPr/>
            </p:nvSpPr>
            <p:spPr bwMode="auto">
              <a:xfrm>
                <a:off x="5075829" y="1524000"/>
                <a:ext cx="2821675" cy="822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3333CC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3200" b="0" i="1" smtClean="0">
                          <a:solidFill>
                            <a:srgbClr val="3333CC"/>
                          </a:solidFill>
                          <a:latin typeface="Cambria Math"/>
                          <a:ea typeface="Cambria Math"/>
                        </a:rPr>
                        <m:t>𝐴𝐸𝐹</m:t>
                      </m:r>
                      <m:r>
                        <a:rPr lang="en-US" sz="3200" i="1" smtClean="0">
                          <a:solidFill>
                            <a:srgbClr val="3333CC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i="1">
                          <a:solidFill>
                            <a:srgbClr val="3333CC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3200" b="0" i="1" smtClean="0">
                          <a:solidFill>
                            <a:srgbClr val="3333CC"/>
                          </a:solidFill>
                          <a:latin typeface="Cambria Math"/>
                          <a:ea typeface="Cambria Math"/>
                        </a:rPr>
                        <m:t>𝐷𝐸𝐶</m:t>
                      </m:r>
                    </m:oMath>
                  </m:oMathPara>
                </a14:m>
                <a:endParaRPr lang="en-US" sz="320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75829" y="1524000"/>
                <a:ext cx="2821675" cy="82252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682730"/>
              </p:ext>
            </p:extLst>
          </p:nvPr>
        </p:nvGraphicFramePr>
        <p:xfrm>
          <a:off x="6235337" y="3978071"/>
          <a:ext cx="4714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6" name="Equation" r:id="rId8" imgW="139680" imgH="203040" progId="Equation.3">
                  <p:embed/>
                </p:oleObj>
              </mc:Choice>
              <mc:Fallback>
                <p:oleObj name="Equation" r:id="rId8" imgW="139680" imgH="203040" progId="Equation.3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337" y="3978071"/>
                        <a:ext cx="4714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itle 1"/>
              <p:cNvSpPr txBox="1">
                <a:spLocks/>
              </p:cNvSpPr>
              <p:nvPr/>
            </p:nvSpPr>
            <p:spPr bwMode="auto">
              <a:xfrm>
                <a:off x="4876800" y="3257438"/>
                <a:ext cx="3657600" cy="822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sz="3200">
                    <a:solidFill>
                      <a:srgbClr val="33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E, C thẳng hàng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3333CC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sz="320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76800" y="3257438"/>
                <a:ext cx="3657600" cy="822529"/>
              </a:xfrm>
              <a:prstGeom prst="rect">
                <a:avLst/>
              </a:prstGeom>
              <a:blipFill>
                <a:blip r:embed="rId10"/>
                <a:stretch>
                  <a:fillRect l="-667" b="-88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itle 1"/>
              <p:cNvSpPr txBox="1">
                <a:spLocks/>
              </p:cNvSpPr>
              <p:nvPr/>
            </p:nvSpPr>
            <p:spPr bwMode="auto">
              <a:xfrm>
                <a:off x="1447800" y="0"/>
                <a:ext cx="7346948" cy="1447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3000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c) </a:t>
                </a:r>
                <a:r>
                  <a:rPr lang="en-US" sz="3000" i="1" u="sng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Chứng minh</a:t>
                </a:r>
                <a:r>
                  <a:rPr lang="en-US" sz="3000" i="1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:</a:t>
                </a:r>
                <a:r>
                  <a:rPr lang="en-US" sz="3000" i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000" i="1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0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Ba điểm D, E, F thẳng hàng</a:t>
                </a:r>
                <a:r>
                  <a:rPr lang="en-US" sz="3000">
                    <a:solidFill>
                      <a:srgbClr val="FF0000"/>
                    </a:solidFill>
                    <a:latin typeface="Times New Roman" pitchFamily="18" charset="0"/>
                    <a:ea typeface="Segoe UI" pitchFamily="34" charset="0"/>
                    <a:cs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47800" y="0"/>
                <a:ext cx="7346948" cy="1447800"/>
              </a:xfrm>
              <a:prstGeom prst="rect">
                <a:avLst/>
              </a:prstGeom>
              <a:blipFill>
                <a:blip r:embed="rId11"/>
                <a:stretch>
                  <a:fillRect l="-199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534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9" grpId="0"/>
      <p:bldP spid="82" grpId="0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70399" y="5638800"/>
            <a:ext cx="11833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Rubik</a:t>
            </a:r>
          </a:p>
        </p:txBody>
      </p:sp>
      <p:pic>
        <p:nvPicPr>
          <p:cNvPr id="10242" name="Picture 2" descr="Kết quả hình ảnh cho triangle rubik's c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908" y="0"/>
            <a:ext cx="6062321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3088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31&quot;/&gt;&lt;/object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7&quot;&gt;&lt;property id=&quot;20148&quot; value=&quot;5&quot;/&gt;&lt;property id=&quot;20300&quot; value=&quot;Slide 4&quot;/&gt;&lt;property id=&quot;20307&quot; value=&quot;280&quot;/&gt;&lt;/object&gt;&lt;object type=&quot;3&quot; unique_id=&quot;10008&quot;&gt;&lt;property id=&quot;20148&quot; value=&quot;5&quot;/&gt;&lt;property id=&quot;20300&quot; value=&quot;Slide 5&quot;/&gt;&lt;property id=&quot;20307&quot; value=&quot;281&quot;/&gt;&lt;/object&gt;&lt;object type=&quot;3&quot; unique_id=&quot;10009&quot;&gt;&lt;property id=&quot;20148&quot; value=&quot;5&quot;/&gt;&lt;property id=&quot;20300&quot; value=&quot;Slide 6&quot;/&gt;&lt;property id=&quot;20307&quot; value=&quot;282&quot;/&gt;&lt;/object&gt;&lt;object type=&quot;3&quot; unique_id=&quot;10010&quot;&gt;&lt;property id=&quot;20148&quot; value=&quot;5&quot;/&gt;&lt;property id=&quot;20300&quot; value=&quot;Slide 7&quot;/&gt;&lt;property id=&quot;20307&quot; value=&quot;283&quot;/&gt;&lt;/object&gt;&lt;object type=&quot;3&quot; unique_id=&quot;10011&quot;&gt;&lt;property id=&quot;20148&quot; value=&quot;5&quot;/&gt;&lt;property id=&quot;20300&quot; value=&quot;Slide 8&quot;/&gt;&lt;property id=&quot;20307&quot; value=&quot;284&quot;/&gt;&lt;/object&gt;&lt;object type=&quot;3&quot; unique_id=&quot;10012&quot;&gt;&lt;property id=&quot;20148&quot; value=&quot;5&quot;/&gt;&lt;property id=&quot;20300&quot; value=&quot;Slide 9&quot;/&gt;&lt;property id=&quot;20307&quot; value=&quot;285&quot;/&gt;&lt;/object&gt;&lt;object type=&quot;3&quot; unique_id=&quot;10013&quot;&gt;&lt;property id=&quot;20148&quot; value=&quot;5&quot;/&gt;&lt;property id=&quot;20300&quot; value=&quot;Slide 10&quot;/&gt;&lt;property id=&quot;20307&quot; value=&quot;349&quot;/&gt;&lt;/object&gt;&lt;object type=&quot;3&quot; unique_id=&quot;10014&quot;&gt;&lt;property id=&quot;20148&quot; value=&quot;5&quot;/&gt;&lt;property id=&quot;20300&quot; value=&quot;Slide 11&quot;/&gt;&lt;property id=&quot;20307&quot; value=&quot;350&quot;/&gt;&lt;/object&gt;&lt;object type=&quot;3&quot; unique_id=&quot;10015&quot;&gt;&lt;property id=&quot;20148&quot; value=&quot;5&quot;/&gt;&lt;property id=&quot;20300&quot; value=&quot;Slide 12&quot;/&gt;&lt;property id=&quot;20307&quot; value=&quot;351&quot;/&gt;&lt;/object&gt;&lt;object type=&quot;3&quot; unique_id=&quot;10016&quot;&gt;&lt;property id=&quot;20148&quot; value=&quot;5&quot;/&gt;&lt;property id=&quot;20300&quot; value=&quot;Slide 13&quot;/&gt;&lt;property id=&quot;20307&quot; value=&quot;334&quot;/&gt;&lt;/object&gt;&lt;object type=&quot;3&quot; unique_id=&quot;10017&quot;&gt;&lt;property id=&quot;20148&quot; value=&quot;5&quot;/&gt;&lt;property id=&quot;20300&quot; value=&quot;Slide 15&quot;/&gt;&lt;property id=&quot;20307&quot; value=&quot;323&quot;/&gt;&lt;/object&gt;&lt;object type=&quot;3&quot; unique_id=&quot;10018&quot;&gt;&lt;property id=&quot;20148&quot; value=&quot;5&quot;/&gt;&lt;property id=&quot;20300&quot; value=&quot;Slide 16&quot;/&gt;&lt;property id=&quot;20307&quot; value=&quot;353&quot;/&gt;&lt;/object&gt;&lt;object type=&quot;3&quot; unique_id=&quot;10019&quot;&gt;&lt;property id=&quot;20148&quot; value=&quot;5&quot;/&gt;&lt;property id=&quot;20300&quot; value=&quot;Slide 17&quot;/&gt;&lt;property id=&quot;20307&quot; value=&quot;358&quot;/&gt;&lt;/object&gt;&lt;object type=&quot;3&quot; unique_id=&quot;10020&quot;&gt;&lt;property id=&quot;20148&quot; value=&quot;5&quot;/&gt;&lt;property id=&quot;20300&quot; value=&quot;Slide 18&quot;/&gt;&lt;property id=&quot;20307&quot; value=&quot;339&quot;/&gt;&lt;/object&gt;&lt;object type=&quot;3&quot; unique_id=&quot;10021&quot;&gt;&lt;property id=&quot;20148&quot; value=&quot;5&quot;/&gt;&lt;property id=&quot;20300&quot; value=&quot;Slide 19&quot;/&gt;&lt;property id=&quot;20307&quot; value=&quot;340&quot;/&gt;&lt;/object&gt;&lt;object type=&quot;3&quot; unique_id=&quot;10022&quot;&gt;&lt;property id=&quot;20148&quot; value=&quot;5&quot;/&gt;&lt;property id=&quot;20300&quot; value=&quot;Slide 20&quot;/&gt;&lt;property id=&quot;20307&quot; value=&quot;341&quot;/&gt;&lt;/object&gt;&lt;object type=&quot;3&quot; unique_id=&quot;10023&quot;&gt;&lt;property id=&quot;20148&quot; value=&quot;5&quot;/&gt;&lt;property id=&quot;20300&quot; value=&quot;Slide 21&quot;/&gt;&lt;property id=&quot;20307&quot; value=&quot;342&quot;/&gt;&lt;/object&gt;&lt;object type=&quot;3&quot; unique_id=&quot;10024&quot;&gt;&lt;property id=&quot;20148&quot; value=&quot;5&quot;/&gt;&lt;property id=&quot;20300&quot; value=&quot;Slide 22&quot;/&gt;&lt;property id=&quot;20307&quot; value=&quot;354&quot;/&gt;&lt;/object&gt;&lt;object type=&quot;3&quot; unique_id=&quot;10025&quot;&gt;&lt;property id=&quot;20148&quot; value=&quot;5&quot;/&gt;&lt;property id=&quot;20300&quot; value=&quot;Slide 23&quot;/&gt;&lt;property id=&quot;20307&quot; value=&quot;304&quot;/&gt;&lt;/object&gt;&lt;object type=&quot;3&quot; unique_id=&quot;10026&quot;&gt;&lt;property id=&quot;20148&quot; value=&quot;5&quot;/&gt;&lt;property id=&quot;20300&quot; value=&quot;Slide 24&quot;/&gt;&lt;property id=&quot;20307&quot; value=&quot;355&quot;/&gt;&lt;/object&gt;&lt;object type=&quot;3&quot; unique_id=&quot;10027&quot;&gt;&lt;property id=&quot;20148&quot; value=&quot;5&quot;/&gt;&lt;property id=&quot;20300&quot; value=&quot;Slide 25&quot;/&gt;&lt;property id=&quot;20307&quot; value=&quot;307&quot;/&gt;&lt;/object&gt;&lt;object type=&quot;3&quot; unique_id=&quot;10028&quot;&gt;&lt;property id=&quot;20148&quot; value=&quot;5&quot;/&gt;&lt;property id=&quot;20300&quot; value=&quot;Slide 26 - &amp;quot;Häc mµ vui-vui mµ häc&amp;quot;&quot;/&gt;&lt;property id=&quot;20307&quot; value=&quot;343&quot;/&gt;&lt;/object&gt;&lt;object type=&quot;3&quot; unique_id=&quot;10029&quot;&gt;&lt;property id=&quot;20148&quot; value=&quot;5&quot;/&gt;&lt;property id=&quot;20300&quot; value=&quot;Slide 27&quot;/&gt;&lt;property id=&quot;20307&quot; value=&quot;344&quot;/&gt;&lt;/object&gt;&lt;object type=&quot;3&quot; unique_id=&quot;10030&quot;&gt;&lt;property id=&quot;20148&quot; value=&quot;5&quot;/&gt;&lt;property id=&quot;20300&quot; value=&quot;Slide 28&quot;/&gt;&lt;property id=&quot;20307&quot; value=&quot;345&quot;/&gt;&lt;/object&gt;&lt;object type=&quot;3&quot; unique_id=&quot;10031&quot;&gt;&lt;property id=&quot;20148&quot; value=&quot;5&quot;/&gt;&lt;property id=&quot;20300&quot; value=&quot;Slide 29&quot;/&gt;&lt;property id=&quot;20307&quot; value=&quot;346&quot;/&gt;&lt;/object&gt;&lt;object type=&quot;3&quot; unique_id=&quot;10032&quot;&gt;&lt;property id=&quot;20148&quot; value=&quot;5&quot;/&gt;&lt;property id=&quot;20300&quot; value=&quot;Slide 30&quot;/&gt;&lt;property id=&quot;20307&quot; value=&quot;347&quot;/&gt;&lt;/object&gt;&lt;object type=&quot;3&quot; unique_id=&quot;10033&quot;&gt;&lt;property id=&quot;20148&quot; value=&quot;5&quot;/&gt;&lt;property id=&quot;20300&quot; value=&quot;Slide 31&quot;/&gt;&lt;property id=&quot;20307&quot; value=&quot;348&quot;/&gt;&lt;/object&gt;&lt;object type=&quot;3&quot; unique_id=&quot;10034&quot;&gt;&lt;property id=&quot;20148&quot; value=&quot;5&quot;/&gt;&lt;property id=&quot;20300&quot; value=&quot;Slide 32&quot;/&gt;&lt;property id=&quot;20307&quot; value=&quot;356&quot;/&gt;&lt;/object&gt;&lt;object type=&quot;3&quot; unique_id=&quot;10035&quot;&gt;&lt;property id=&quot;20148&quot; value=&quot;5&quot;/&gt;&lt;property id=&quot;20300&quot; value=&quot;Slide 33&quot;/&gt;&lt;property id=&quot;20307&quot; value=&quot;357&quot;/&gt;&lt;/object&gt;&lt;object type=&quot;3&quot; unique_id=&quot;10036&quot;&gt;&lt;property id=&quot;20148&quot; value=&quot;5&quot;/&gt;&lt;property id=&quot;20300&quot; value=&quot;Slide 34&quot;/&gt;&lt;property id=&quot;20307&quot; value=&quot;295&quot;/&gt;&lt;/object&gt;&lt;object type=&quot;3&quot; unique_id=&quot;10037&quot;&gt;&lt;property id=&quot;20148&quot; value=&quot;5&quot;/&gt;&lt;property id=&quot;20300&quot; value=&quot;Slide 35&quot;/&gt;&lt;property id=&quot;20307&quot; value=&quot;332&quot;/&gt;&lt;/object&gt;&lt;object type=&quot;3&quot; unique_id=&quot;10038&quot;&gt;&lt;property id=&quot;20148&quot; value=&quot;5&quot;/&gt;&lt;property id=&quot;20300&quot; value=&quot;Slide 36&quot;/&gt;&lt;property id=&quot;20307&quot; value=&quot;324&quot;/&gt;&lt;/object&gt;&lt;object type=&quot;3&quot; unique_id=&quot;10039&quot;&gt;&lt;property id=&quot;20148&quot; value=&quot;5&quot;/&gt;&lt;property id=&quot;20300&quot; value=&quot;Slide 37&quot;/&gt;&lt;property id=&quot;20307&quot; value=&quot;325&quot;/&gt;&lt;/object&gt;&lt;object type=&quot;3&quot; unique_id=&quot;10040&quot;&gt;&lt;property id=&quot;20148&quot; value=&quot;5&quot;/&gt;&lt;property id=&quot;20300&quot; value=&quot;Slide 38&quot;/&gt;&lt;property id=&quot;20307&quot; value=&quot;329&quot;/&gt;&lt;/object&gt;&lt;object type=&quot;3&quot; unique_id=&quot;10041&quot;&gt;&lt;property id=&quot;20148&quot; value=&quot;5&quot;/&gt;&lt;property id=&quot;20300&quot; value=&quot;Slide 39&quot;/&gt;&lt;property id=&quot;20307&quot; value=&quot;326&quot;/&gt;&lt;/object&gt;&lt;object type=&quot;3&quot; unique_id=&quot;10042&quot;&gt;&lt;property id=&quot;20148&quot; value=&quot;5&quot;/&gt;&lt;property id=&quot;20300&quot; value=&quot;Slide 40&quot;/&gt;&lt;property id=&quot;20307&quot; value=&quot;327&quot;/&gt;&lt;/object&gt;&lt;object type=&quot;3&quot; unique_id=&quot;10043&quot;&gt;&lt;property id=&quot;20148&quot; value=&quot;5&quot;/&gt;&lt;property id=&quot;20300&quot; value=&quot;Slide 41&quot;/&gt;&lt;property id=&quot;20307&quot; value=&quot;328&quot;/&gt;&lt;/object&gt;&lt;object type=&quot;3&quot; unique_id=&quot;10044&quot;&gt;&lt;property id=&quot;20148&quot; value=&quot;5&quot;/&gt;&lt;property id=&quot;20300&quot; value=&quot;Slide 42&quot;/&gt;&lt;property id=&quot;20307&quot; value=&quot;311&quot;/&gt;&lt;/object&gt;&lt;object type=&quot;3&quot; unique_id=&quot;10045&quot;&gt;&lt;property id=&quot;20148&quot; value=&quot;5&quot;/&gt;&lt;property id=&quot;20300&quot; value=&quot;Slide 43&quot;/&gt;&lt;property id=&quot;20307&quot; value=&quot;297&quot;/&gt;&lt;/object&gt;&lt;object type=&quot;3&quot; unique_id=&quot;10310&quot;&gt;&lt;property id=&quot;20148&quot; value=&quot;5&quot;/&gt;&lt;property id=&quot;20300&quot; value=&quot;Slide 3&quot;/&gt;&lt;property id=&quot;20307&quot; value=&quot;359&quot;/&gt;&lt;/object&gt;&lt;object type=&quot;3&quot; unique_id=&quot;10311&quot;&gt;&lt;property id=&quot;20148&quot; value=&quot;5&quot;/&gt;&lt;property id=&quot;20300&quot; value=&quot;Slide 14&quot;/&gt;&lt;property id=&quot;20307&quot; value=&quot;3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6780</TotalTime>
  <Words>468</Words>
  <Application>Microsoft Office PowerPoint</Application>
  <PresentationFormat>Trình chiếu Trên màn hình (4:3)</PresentationFormat>
  <Paragraphs>72</Paragraphs>
  <Slides>15</Slides>
  <Notes>1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12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15</vt:i4>
      </vt:variant>
    </vt:vector>
  </HeadingPairs>
  <TitlesOfParts>
    <vt:vector size="29" baseType="lpstr">
      <vt:lpstr>.VnArabiaH</vt:lpstr>
      <vt:lpstr>.VnArial</vt:lpstr>
      <vt:lpstr>.VnTime</vt:lpstr>
      <vt:lpstr>Arial</vt:lpstr>
      <vt:lpstr>Calibri</vt:lpstr>
      <vt:lpstr>Cambria Math</vt:lpstr>
      <vt:lpstr>Segoe UI</vt:lpstr>
      <vt:lpstr>Times New Roman</vt:lpstr>
      <vt:lpstr>VNI-Cooper</vt:lpstr>
      <vt:lpstr>VNI-Hobo</vt:lpstr>
      <vt:lpstr>VNI-Times</vt:lpstr>
      <vt:lpstr>Wingdings 3</vt:lpstr>
      <vt:lpstr>Office Theme</vt:lpstr>
      <vt:lpstr>Equation</vt:lpstr>
      <vt:lpstr>Bản trình bày PowerPoint</vt:lpstr>
      <vt:lpstr>KHÔÛI ÑOÄNG</vt:lpstr>
      <vt:lpstr>Bản trình bày PowerPoint</vt:lpstr>
      <vt:lpstr>Bản trình bày PowerPoint</vt:lpstr>
      <vt:lpstr>Xét ∆BAE vuông và ∆BDE vuông: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Microsoft Office 2003 SP 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End User</dc:creator>
  <cp:lastModifiedBy>User</cp:lastModifiedBy>
  <cp:revision>481</cp:revision>
  <dcterms:created xsi:type="dcterms:W3CDTF">2008-10-14T14:33:47Z</dcterms:created>
  <dcterms:modified xsi:type="dcterms:W3CDTF">2017-12-11T01:55:19Z</dcterms:modified>
</cp:coreProperties>
</file>